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56" r:id="rId15"/>
    <p:sldId id="259" r:id="rId16"/>
    <p:sldId id="260" r:id="rId17"/>
    <p:sldId id="261" r:id="rId18"/>
    <p:sldId id="262" r:id="rId19"/>
    <p:sldId id="299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6" r:id="rId31"/>
    <p:sldId id="273" r:id="rId32"/>
    <p:sldId id="274" r:id="rId33"/>
    <p:sldId id="297" r:id="rId34"/>
    <p:sldId id="275" r:id="rId35"/>
    <p:sldId id="277" r:id="rId36"/>
    <p:sldId id="280" r:id="rId37"/>
    <p:sldId id="279" r:id="rId38"/>
    <p:sldId id="281" r:id="rId39"/>
    <p:sldId id="282" r:id="rId40"/>
    <p:sldId id="283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365" autoAdjust="0"/>
    <p:restoredTop sz="93503" autoAdjust="0"/>
  </p:normalViewPr>
  <p:slideViewPr>
    <p:cSldViewPr snapToGrid="0">
      <p:cViewPr varScale="1">
        <p:scale>
          <a:sx n="54" d="100"/>
          <a:sy n="54" d="100"/>
        </p:scale>
        <p:origin x="64" y="168"/>
      </p:cViewPr>
      <p:guideLst/>
    </p:cSldViewPr>
  </p:slideViewPr>
  <p:outlineViewPr>
    <p:cViewPr>
      <p:scale>
        <a:sx n="33" d="100"/>
        <a:sy n="33" d="100"/>
      </p:scale>
      <p:origin x="0" y="-13304"/>
    </p:cViewPr>
  </p:outlineViewPr>
  <p:notesTextViewPr>
    <p:cViewPr>
      <p:scale>
        <a:sx n="1" d="1"/>
        <a:sy n="1" d="1"/>
      </p:scale>
      <p:origin x="0" y="-37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02F81-54D3-4E59-A46A-5B0148435BCC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FD64C-544C-469C-841E-8E8BD123B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50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FD64C-544C-469C-841E-8E8BD123BB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NN: Non-convex landscape due to non-linearity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LR: Convex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Problems of getting stuck in local minima, plateaus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Harder to train than LR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optimizers exist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FD64C-544C-469C-841E-8E8BD123BB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0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FD64C-544C-469C-841E-8E8BD123BB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8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6EA4-BDCC-481D-BEB5-03BACD3BF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FBA7C-23C6-4584-8E47-3D6F2B7D2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4E801-732E-44C6-8ACA-F2E5839D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EF58F-E9C8-4ABA-9B88-71E567E0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063C9-6BE8-4D7A-B08B-99497D2C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53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8D98-F6F5-487E-9862-C44B3AAA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03FCF-441B-4F7F-9BEE-EF5143862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97A79-C82C-4E2E-9EE6-C5AB5723B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0BFCE-67E4-4F02-9549-F289B324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A7247-7EE1-415D-B403-23E40E75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90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8EC90A-E5EE-4F31-BBFF-08B69D2ACA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A7901-FF4B-4759-8396-B5A89600A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1CEFA-E718-4804-AA1F-2A84D2AC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68264-DFED-4695-BC2B-0785C3C9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22D90-BE13-41D7-BD4F-D6549693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2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A022-574B-4010-B674-8F661260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328C9-1F36-40A9-A7C8-87637B310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C7031-74AE-4583-8987-194A3A81A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C16C9-CACF-4037-8B38-C564450EF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F4845-B574-47E1-BF33-048BD2E8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9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00AD-2849-461B-B8C0-36DA0D43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89BE9-9B20-41A5-80E5-010C10FC8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5327A-04F3-4DAA-8FB4-4D78F6AA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86A9-8447-4996-987D-B630C34C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F1B85-290D-4352-BCA7-46592F29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0992-7E29-4308-B895-547AFEDA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0515-7D97-49E0-BB17-DB2192B59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81E6E-8576-44A0-BED0-949A0D35B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8D4A5-4FAA-49B9-8D8B-EE7C14DD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B6103-D69C-42E1-874C-1FF198037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6CFBD-8AF2-409C-8C3B-23DA737A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E46A-1757-44D8-A5BC-33E89D8E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6F9EE-D651-49B6-8790-A6D88453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811B5-1158-4352-9A08-EA508B1D3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FE489-A975-413C-BF3E-77869C35E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344FAD-73B7-43E9-BD94-657FB4CE4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3CF62-B708-4A7D-8142-5E629DF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0C36-C968-4B4B-B79C-7C58EAC9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9F4E51-E087-4143-8F45-C71840FD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9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4B9B-A238-4497-A4AE-6D4B1026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2F1B3-B02A-4406-8FA6-1EFE8A51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E50BC-E629-4E51-A706-A5BBE828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46EC0-633B-4D0A-A2C2-814AE58A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3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D1836-9F65-474B-A4CF-0E6F3B77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72930-FFE2-495C-8208-00254D92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B3217-F9DD-4DBA-9AC0-65B893C4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783F-2456-4375-B1E5-095FED70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91A98-157F-48A4-BD74-C342BA54B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EB3EA-FBAD-4519-957B-F499FAAB1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25528-1596-421C-BD55-A340D18D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95DE5-864C-4448-ACED-F47B9BC9F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F1D33-B232-4AA4-ACC4-45D6FE7F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5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3EF5-D0D1-4D87-8107-7E310EA1A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46134-952A-4CBE-8B82-CBB5ADF20D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67A66-A813-4CB3-B03C-A67DCD3A1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B323C-F01D-41CC-B948-21A9F792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C42E7-C62C-4628-B093-766042D3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C1E86-740A-4241-9C09-63FC1600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7F0CD-56AE-4598-95CC-58C5A8A6B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1E79F-5C5D-425A-A4FC-4458A04F7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28459-40CC-4999-B076-F1FD7A40F2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1E375-F368-4908-9CBA-948044FC7C7A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E8195-D84C-4977-AE9C-CB07153FF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BD06C-9500-4B08-B533-8D775DCA4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90AD0-47CD-46D6-AC3C-AE584F32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28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linear_model/plot_iris_logistic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en.wikipedia.org/wiki/Support-vector_machin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ecominghuman.ai/naive-bayes-theorem-d8854a41ea08" TargetMode="External"/><Relationship Id="rId2" Type="http://schemas.openxmlformats.org/officeDocument/2006/relationships/hyperlink" Target="https://www.doc.ic.ac.uk/~js4416/163/website/autoencoders/variational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skymind.ai/wiki/generative-adversarial-network-ga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jump.com/bcc/common/Talk3/Math/Matrices/W01_0060_matrix_by_vector_mult.htm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rutijadon10104776/survey-on-activation-functions-for-deep-learning-9689331ba09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indiamag.com/most-common-activation-functions-in-neural-networks-and-rationale-behind-it/" TargetMode="External"/><Relationship Id="rId2" Type="http://schemas.openxmlformats.org/officeDocument/2006/relationships/hyperlink" Target="https://medium.com/@shrutijadon10104776/survey-on-activation-functions-for-deep-learning-9689331ba092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image-classification-using-convolutional-neural-networks-in-keras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DDC53-3C29-429C-A272-ED4416C68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A PROBABILISTIC 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951A0-9F0E-4B27-AE59-388AE93C2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Himanshu Arora</a:t>
            </a:r>
          </a:p>
        </p:txBody>
      </p:sp>
    </p:spTree>
    <p:extLst>
      <p:ext uri="{BB962C8B-B14F-4D97-AF65-F5344CB8AC3E}">
        <p14:creationId xmlns:p14="http://schemas.microsoft.com/office/powerpoint/2010/main" val="2194594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REDUCE THE DISTANCE BY UPDATING THE WEIGHTS OF THE MODEL</a:t>
            </a:r>
          </a:p>
        </p:txBody>
      </p:sp>
      <p:pic>
        <p:nvPicPr>
          <p:cNvPr id="10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B6F293-70BD-474F-919F-9691C9C33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92" y="2388705"/>
            <a:ext cx="2080590" cy="2080590"/>
          </a:xfrm>
          <a:prstGeom prst="rect">
            <a:avLst/>
          </a:prstGeom>
        </p:spPr>
      </p:pic>
      <p:pic>
        <p:nvPicPr>
          <p:cNvPr id="7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3A850E-2DED-4DE3-BCB0-DB894304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388705"/>
            <a:ext cx="2080590" cy="20805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68E4A6-C3F8-4C78-98D9-FAA77570AE4B}"/>
              </a:ext>
            </a:extLst>
          </p:cNvPr>
          <p:cNvCxnSpPr>
            <a:cxnSpLocks/>
          </p:cNvCxnSpPr>
          <p:nvPr/>
        </p:nvCxnSpPr>
        <p:spPr>
          <a:xfrm>
            <a:off x="2381415" y="4740965"/>
            <a:ext cx="74291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E218EE9-A448-4223-808A-D91BFDD12A63}"/>
              </a:ext>
            </a:extLst>
          </p:cNvPr>
          <p:cNvSpPr txBox="1"/>
          <p:nvPr/>
        </p:nvSpPr>
        <p:spPr>
          <a:xfrm>
            <a:off x="5060620" y="4827970"/>
            <a:ext cx="20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07561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REDUCE THE DISTANCE BY UPDATING THE WEIGHTS OF THE MODEL</a:t>
            </a:r>
          </a:p>
        </p:txBody>
      </p:sp>
      <p:pic>
        <p:nvPicPr>
          <p:cNvPr id="10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B6F293-70BD-474F-919F-9691C9C33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92" y="2388705"/>
            <a:ext cx="2080590" cy="2080590"/>
          </a:xfrm>
          <a:prstGeom prst="rect">
            <a:avLst/>
          </a:prstGeom>
        </p:spPr>
      </p:pic>
      <p:pic>
        <p:nvPicPr>
          <p:cNvPr id="7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3A850E-2DED-4DE3-BCB0-DB894304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388705"/>
            <a:ext cx="2080590" cy="20805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68E4A6-C3F8-4C78-98D9-FAA77570AE4B}"/>
              </a:ext>
            </a:extLst>
          </p:cNvPr>
          <p:cNvCxnSpPr>
            <a:cxnSpLocks/>
          </p:cNvCxnSpPr>
          <p:nvPr/>
        </p:nvCxnSpPr>
        <p:spPr>
          <a:xfrm>
            <a:off x="2381415" y="4740965"/>
            <a:ext cx="56043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E218EE9-A448-4223-808A-D91BFDD12A63}"/>
              </a:ext>
            </a:extLst>
          </p:cNvPr>
          <p:cNvSpPr txBox="1"/>
          <p:nvPr/>
        </p:nvSpPr>
        <p:spPr>
          <a:xfrm>
            <a:off x="4420540" y="4827970"/>
            <a:ext cx="20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99297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REDUCE THE DISTANCE BY UPDATING THE WEIGHTS OF THE MODEL</a:t>
            </a:r>
          </a:p>
        </p:txBody>
      </p:sp>
      <p:pic>
        <p:nvPicPr>
          <p:cNvPr id="10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B6F293-70BD-474F-919F-9691C9C33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05" y="2388705"/>
            <a:ext cx="2080590" cy="2080590"/>
          </a:xfrm>
          <a:prstGeom prst="rect">
            <a:avLst/>
          </a:prstGeom>
        </p:spPr>
      </p:pic>
      <p:pic>
        <p:nvPicPr>
          <p:cNvPr id="7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3A850E-2DED-4DE3-BCB0-DB894304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388705"/>
            <a:ext cx="2080590" cy="20805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68E4A6-C3F8-4C78-98D9-FAA77570AE4B}"/>
              </a:ext>
            </a:extLst>
          </p:cNvPr>
          <p:cNvCxnSpPr>
            <a:cxnSpLocks/>
          </p:cNvCxnSpPr>
          <p:nvPr/>
        </p:nvCxnSpPr>
        <p:spPr>
          <a:xfrm>
            <a:off x="2381415" y="4740965"/>
            <a:ext cx="38060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E218EE9-A448-4223-808A-D91BFDD12A63}"/>
              </a:ext>
            </a:extLst>
          </p:cNvPr>
          <p:cNvSpPr txBox="1"/>
          <p:nvPr/>
        </p:nvSpPr>
        <p:spPr>
          <a:xfrm>
            <a:off x="3249047" y="4827970"/>
            <a:ext cx="20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076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REDUCE THE DISTANCE BY UPDATING THE WEIGHTS OF THE MODEL</a:t>
            </a:r>
          </a:p>
        </p:txBody>
      </p:sp>
      <p:pic>
        <p:nvPicPr>
          <p:cNvPr id="10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B6F293-70BD-474F-919F-9691C9C33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388705"/>
            <a:ext cx="2080590" cy="2080590"/>
          </a:xfrm>
          <a:prstGeom prst="rect">
            <a:avLst/>
          </a:prstGeom>
        </p:spPr>
      </p:pic>
      <p:pic>
        <p:nvPicPr>
          <p:cNvPr id="7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3A850E-2DED-4DE3-BCB0-DB894304A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388705"/>
            <a:ext cx="2080590" cy="20805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00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ED0FBB-1935-42A3-954E-5630884D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3B09DD-637F-4463-9E2F-E97517731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3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39D4B9-BD54-4DB8-B708-E1CBFF6E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0F8FC-51C9-47FA-81E5-5ECC20B7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Learns the conditional probability of y given 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49FF0B-F402-48D7-8C28-64D3751B854F}"/>
              </a:ext>
            </a:extLst>
          </p:cNvPr>
          <p:cNvGrpSpPr/>
          <p:nvPr/>
        </p:nvGrpSpPr>
        <p:grpSpPr>
          <a:xfrm>
            <a:off x="7105272" y="3064844"/>
            <a:ext cx="3411443" cy="3112119"/>
            <a:chOff x="7522716" y="3429000"/>
            <a:chExt cx="3411443" cy="3112119"/>
          </a:xfrm>
        </p:grpSpPr>
        <p:pic>
          <p:nvPicPr>
            <p:cNvPr id="10" name="Picture 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6970201-6808-46C4-A58E-C9C2E3F62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2716" y="3429000"/>
              <a:ext cx="2647444" cy="25724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7AA50-2C22-49F8-8964-CC40432E84FE}"/>
                </a:ext>
              </a:extLst>
            </p:cNvPr>
            <p:cNvSpPr txBox="1"/>
            <p:nvPr/>
          </p:nvSpPr>
          <p:spPr>
            <a:xfrm>
              <a:off x="7574841" y="6171787"/>
              <a:ext cx="335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Support Vector Machine Classifier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B1AA79-FB36-49C9-9A3E-20C854DE4020}"/>
              </a:ext>
            </a:extLst>
          </p:cNvPr>
          <p:cNvSpPr txBox="1"/>
          <p:nvPr/>
        </p:nvSpPr>
        <p:spPr>
          <a:xfrm>
            <a:off x="838200" y="6347335"/>
            <a:ext cx="11047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Image sources:</a:t>
            </a:r>
          </a:p>
          <a:p>
            <a:r>
              <a:rPr lang="en-US" sz="800" i="1" dirty="0">
                <a:hlinkClick r:id="rId3"/>
              </a:rPr>
              <a:t>https://scikit-learn.org/stable/auto_examples/linear_model/plot_iris_logistic.html</a:t>
            </a:r>
            <a:endParaRPr lang="en-US" sz="800" i="1" dirty="0"/>
          </a:p>
          <a:p>
            <a:r>
              <a:rPr lang="en-US" sz="800" i="1" dirty="0">
                <a:hlinkClick r:id="rId4"/>
              </a:rPr>
              <a:t>https://en.wikipedia.org/wiki/Support-vector_machine</a:t>
            </a:r>
            <a:endParaRPr lang="en-US" sz="800" i="1" dirty="0"/>
          </a:p>
          <a:p>
            <a:endParaRPr lang="en-US" sz="800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88A837-62B3-4886-92F8-51D38D343A88}"/>
              </a:ext>
            </a:extLst>
          </p:cNvPr>
          <p:cNvGrpSpPr/>
          <p:nvPr/>
        </p:nvGrpSpPr>
        <p:grpSpPr>
          <a:xfrm>
            <a:off x="1752595" y="3040956"/>
            <a:ext cx="3657607" cy="3136007"/>
            <a:chOff x="1772474" y="3064844"/>
            <a:chExt cx="3657607" cy="3136007"/>
          </a:xfrm>
        </p:grpSpPr>
        <p:pic>
          <p:nvPicPr>
            <p:cNvPr id="12" name="Picture 1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2051A79A-8B1B-414D-89FF-010FE71C1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474" y="3064844"/>
              <a:ext cx="3657607" cy="27432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1C5A51-EABE-4E10-9254-E6F8A96405A2}"/>
                </a:ext>
              </a:extLst>
            </p:cNvPr>
            <p:cNvSpPr txBox="1"/>
            <p:nvPr/>
          </p:nvSpPr>
          <p:spPr>
            <a:xfrm>
              <a:off x="2315817" y="5831519"/>
              <a:ext cx="2839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Logistic Regression Classifier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45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39D4B9-BD54-4DB8-B708-E1CBFF6E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0F8FC-51C9-47FA-81E5-5ECC20B7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Learns the joint probability of x and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1AA79-FB36-49C9-9A3E-20C854DE4020}"/>
              </a:ext>
            </a:extLst>
          </p:cNvPr>
          <p:cNvSpPr txBox="1"/>
          <p:nvPr/>
        </p:nvSpPr>
        <p:spPr>
          <a:xfrm>
            <a:off x="838200" y="6329306"/>
            <a:ext cx="3491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sources:</a:t>
            </a:r>
          </a:p>
          <a:p>
            <a:r>
              <a:rPr lang="en-US" sz="800" dirty="0">
                <a:hlinkClick r:id="rId2"/>
              </a:rPr>
              <a:t>https://www.doc.ic.ac.uk/~js4416/163/website/autoencoders/variational.html</a:t>
            </a:r>
            <a:endParaRPr lang="en-US" sz="800" dirty="0"/>
          </a:p>
          <a:p>
            <a:r>
              <a:rPr lang="en-US" sz="800" dirty="0">
                <a:hlinkClick r:id="rId3"/>
              </a:rPr>
              <a:t>https://becominghuman.ai/naive-bayes-theorem-d8854a41ea08</a:t>
            </a:r>
            <a:endParaRPr lang="en-US" sz="800" dirty="0"/>
          </a:p>
          <a:p>
            <a:endParaRPr lang="en-US" sz="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1C147E-D863-447D-A941-9FEEAF35E10D}"/>
              </a:ext>
            </a:extLst>
          </p:cNvPr>
          <p:cNvGrpSpPr/>
          <p:nvPr/>
        </p:nvGrpSpPr>
        <p:grpSpPr>
          <a:xfrm>
            <a:off x="838200" y="2715086"/>
            <a:ext cx="5512318" cy="3261350"/>
            <a:chOff x="838200" y="2715086"/>
            <a:chExt cx="5512318" cy="3261350"/>
          </a:xfrm>
        </p:grpSpPr>
        <p:pic>
          <p:nvPicPr>
            <p:cNvPr id="6" name="Picture 5" descr="A close up of a cats face&#10;&#10;Description generated with high confidence">
              <a:extLst>
                <a:ext uri="{FF2B5EF4-FFF2-40B4-BE49-F238E27FC236}">
                  <a16:creationId xmlns:a16="http://schemas.microsoft.com/office/drawing/2014/main" id="{5518855E-4DBB-497F-A61D-1D5EC0A15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715086"/>
              <a:ext cx="5512318" cy="25724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C546F8-8771-4703-A68D-574664367A98}"/>
                </a:ext>
              </a:extLst>
            </p:cNvPr>
            <p:cNvSpPr txBox="1"/>
            <p:nvPr/>
          </p:nvSpPr>
          <p:spPr>
            <a:xfrm>
              <a:off x="2359822" y="5607104"/>
              <a:ext cx="2469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Variational Autoencoder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09D2B6-6979-4DC2-BDC9-324AA6E59588}"/>
              </a:ext>
            </a:extLst>
          </p:cNvPr>
          <p:cNvGrpSpPr/>
          <p:nvPr/>
        </p:nvGrpSpPr>
        <p:grpSpPr>
          <a:xfrm>
            <a:off x="6890596" y="2715086"/>
            <a:ext cx="4042447" cy="3261350"/>
            <a:chOff x="6890596" y="2715086"/>
            <a:chExt cx="4042447" cy="3261350"/>
          </a:xfrm>
        </p:grpSpPr>
        <p:pic>
          <p:nvPicPr>
            <p:cNvPr id="15" name="Picture 14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F10983D7-D050-4E3F-843C-A05D079EE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0596" y="2715086"/>
              <a:ext cx="4042447" cy="26949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0A99E5-5B9F-40BC-95BB-9DD477C77F43}"/>
                </a:ext>
              </a:extLst>
            </p:cNvPr>
            <p:cNvSpPr txBox="1"/>
            <p:nvPr/>
          </p:nvSpPr>
          <p:spPr>
            <a:xfrm>
              <a:off x="7813473" y="5607104"/>
              <a:ext cx="2196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Naïve Bayes Classifier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29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39D4B9-BD54-4DB8-B708-E1CBFF6E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AS CLASSIFIER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0F8FC-51C9-47FA-81E5-5ECC20B7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Infers the conditional probability of y given 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1EBEA3-23B8-425F-8644-79702F601BE1}"/>
              </a:ext>
            </a:extLst>
          </p:cNvPr>
          <p:cNvGrpSpPr/>
          <p:nvPr/>
        </p:nvGrpSpPr>
        <p:grpSpPr>
          <a:xfrm>
            <a:off x="3776736" y="2731121"/>
            <a:ext cx="4638527" cy="3761754"/>
            <a:chOff x="6890596" y="2715086"/>
            <a:chExt cx="4042447" cy="3261350"/>
          </a:xfrm>
        </p:grpSpPr>
        <p:pic>
          <p:nvPicPr>
            <p:cNvPr id="16" name="Picture 15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75D4DF07-64B9-4FF4-9C77-87C49EBCD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0596" y="2715086"/>
              <a:ext cx="4042447" cy="269496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888FF-60B1-4CA9-A4CC-78BEEA355606}"/>
                </a:ext>
              </a:extLst>
            </p:cNvPr>
            <p:cNvSpPr txBox="1"/>
            <p:nvPr/>
          </p:nvSpPr>
          <p:spPr>
            <a:xfrm>
              <a:off x="7813473" y="5607104"/>
              <a:ext cx="2196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Naïve Bayes Classifier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302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39D4B9-BD54-4DB8-B708-E1CBFF6E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OR, TO GENERATE NEW SAMPLES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0F8FC-51C9-47FA-81E5-5ECC20B7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Infers the conditional probability of x given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1AA79-FB36-49C9-9A3E-20C854DE4020}"/>
              </a:ext>
            </a:extLst>
          </p:cNvPr>
          <p:cNvSpPr txBox="1"/>
          <p:nvPr/>
        </p:nvSpPr>
        <p:spPr>
          <a:xfrm>
            <a:off x="838200" y="6311900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sources:</a:t>
            </a:r>
          </a:p>
          <a:p>
            <a:r>
              <a:rPr lang="en-US" sz="800" dirty="0">
                <a:hlinkClick r:id="rId2"/>
              </a:rPr>
              <a:t>https://skymind.ai/wiki/generative-adversarial-network-gan</a:t>
            </a:r>
            <a:endParaRPr lang="en-US" sz="800" dirty="0"/>
          </a:p>
          <a:p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A988CE-8968-40B4-916E-D0C45E60C368}"/>
              </a:ext>
            </a:extLst>
          </p:cNvPr>
          <p:cNvGrpSpPr/>
          <p:nvPr/>
        </p:nvGrpSpPr>
        <p:grpSpPr>
          <a:xfrm>
            <a:off x="838200" y="2715086"/>
            <a:ext cx="5035826" cy="2989975"/>
            <a:chOff x="838200" y="2715086"/>
            <a:chExt cx="5512318" cy="3261350"/>
          </a:xfrm>
        </p:grpSpPr>
        <p:pic>
          <p:nvPicPr>
            <p:cNvPr id="16" name="Picture 15" descr="A close up of a cats face&#10;&#10;Description generated with high confidence">
              <a:extLst>
                <a:ext uri="{FF2B5EF4-FFF2-40B4-BE49-F238E27FC236}">
                  <a16:creationId xmlns:a16="http://schemas.microsoft.com/office/drawing/2014/main" id="{0D1F7BFA-913E-4AEE-80F5-778A4370F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715086"/>
              <a:ext cx="5512318" cy="257241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5E3596-2068-41EE-ABD0-56950E57C06A}"/>
                </a:ext>
              </a:extLst>
            </p:cNvPr>
            <p:cNvSpPr txBox="1"/>
            <p:nvPr/>
          </p:nvSpPr>
          <p:spPr>
            <a:xfrm>
              <a:off x="2359822" y="5607104"/>
              <a:ext cx="2469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Variational Autoencoder</a:t>
              </a:r>
            </a:p>
          </p:txBody>
        </p:sp>
      </p:grpSp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5E963B8-FC13-4E8D-B6C4-C3DFB892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07" y="2715085"/>
            <a:ext cx="5125572" cy="2235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DEC8C-515B-4997-9855-A088237684B8}"/>
              </a:ext>
            </a:extLst>
          </p:cNvPr>
          <p:cNvSpPr txBox="1"/>
          <p:nvPr/>
        </p:nvSpPr>
        <p:spPr>
          <a:xfrm>
            <a:off x="7480171" y="5366461"/>
            <a:ext cx="317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64339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C26CD-01A8-4C88-AC2B-701A008E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MODELING USING NEURAL 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CC7A1-1B57-4076-830B-904FC318C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9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GENERATED FROM A REAL-WORLD PROCESS</a:t>
            </a:r>
          </a:p>
        </p:txBody>
      </p:sp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4E4D4166-A439-48E7-A2E9-78B968F2B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0289" y="2388704"/>
            <a:ext cx="2080591" cy="208059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31BC6CB-1F37-469F-BE42-B54915163404}"/>
              </a:ext>
            </a:extLst>
          </p:cNvPr>
          <p:cNvSpPr/>
          <p:nvPr/>
        </p:nvSpPr>
        <p:spPr>
          <a:xfrm>
            <a:off x="4492487" y="2961861"/>
            <a:ext cx="2832652" cy="785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tom">
            <a:extLst>
              <a:ext uri="{FF2B5EF4-FFF2-40B4-BE49-F238E27FC236}">
                <a16:creationId xmlns:a16="http://schemas.microsoft.com/office/drawing/2014/main" id="{1952932B-EE2C-4C0B-A2AD-74F3BF8D1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1122" y="2388704"/>
            <a:ext cx="2080590" cy="2080590"/>
          </a:xfrm>
        </p:spPr>
      </p:pic>
    </p:spTree>
    <p:extLst>
      <p:ext uri="{BB962C8B-B14F-4D97-AF65-F5344CB8AC3E}">
        <p14:creationId xmlns:p14="http://schemas.microsoft.com/office/powerpoint/2010/main" val="27718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39D4B9-BD54-4DB8-B708-E1CBFF6E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DATA IS COMPLEX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0F8FC-51C9-47FA-81E5-5ECC20B7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linear model does not has the capacity to fit on non-linear data</a:t>
            </a:r>
          </a:p>
          <a:p>
            <a:r>
              <a:rPr lang="en-US" dirty="0"/>
              <a:t>Non-linearity needs to be incorporated into the model to improve the accuracy</a:t>
            </a:r>
          </a:p>
          <a:p>
            <a:endParaRPr lang="en-US" dirty="0"/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25840D8-53A8-4466-86FE-796111D80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3" r="67358" b="27483"/>
          <a:stretch/>
        </p:blipFill>
        <p:spPr>
          <a:xfrm>
            <a:off x="3971697" y="3309730"/>
            <a:ext cx="4248606" cy="30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78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39D4B9-BD54-4DB8-B708-E1CBFF6E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ADD NON-LINEARITY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0F8FC-51C9-47FA-81E5-5ECC20B7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Kernel-trick as used in SVM (too generic)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Manually design features (human-effort)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Automatically learn a mapping (representation learning)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Hybrid approach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05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814052-0C02-4674-874E-CBE39DA0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is not always possible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48119-D1EE-46B7-ACC0-03C10FDFC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59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C412D-83B6-466E-A355-1A16C6BE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DATA IS HIGH DIMENSIONAL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9D2590-33B7-469B-8588-F41852BF6C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0" y="1965163"/>
            <a:ext cx="4407681" cy="292767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0EBAE1-D322-4277-B3FD-19A63F218948}"/>
              </a:ext>
            </a:extLst>
          </p:cNvPr>
          <p:cNvSpPr/>
          <p:nvPr/>
        </p:nvSpPr>
        <p:spPr>
          <a:xfrm>
            <a:off x="1132538" y="5083073"/>
            <a:ext cx="4201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 x 100 pixels = 10,000 dimensional data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2DC74F-A6A4-4FDE-AB8C-FA94D2DE1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4631" y="1893404"/>
            <a:ext cx="3838989" cy="3071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732AC2-5E67-4D65-A901-19DA5C27E4A8}"/>
              </a:ext>
            </a:extLst>
          </p:cNvPr>
          <p:cNvSpPr txBox="1"/>
          <p:nvPr/>
        </p:nvSpPr>
        <p:spPr>
          <a:xfrm>
            <a:off x="6937143" y="5083073"/>
            <a:ext cx="347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words x Vocabulary size</a:t>
            </a:r>
          </a:p>
        </p:txBody>
      </p:sp>
    </p:spTree>
    <p:extLst>
      <p:ext uri="{BB962C8B-B14F-4D97-AF65-F5344CB8AC3E}">
        <p14:creationId xmlns:p14="http://schemas.microsoft.com/office/powerpoint/2010/main" val="3885837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C412D-83B6-466E-A355-1A16C6BE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FEATURES ARE DIFFICULT TO DESCRIBE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9D2590-33B7-469B-8588-F41852BF6C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5" y="1965163"/>
            <a:ext cx="4407681" cy="292767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0EBAE1-D322-4277-B3FD-19A63F218948}"/>
              </a:ext>
            </a:extLst>
          </p:cNvPr>
          <p:cNvSpPr/>
          <p:nvPr/>
        </p:nvSpPr>
        <p:spPr>
          <a:xfrm>
            <a:off x="3099057" y="5235850"/>
            <a:ext cx="5303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How to describe parts of a car in terms of pixel values?</a:t>
            </a:r>
          </a:p>
        </p:txBody>
      </p:sp>
      <p:pic>
        <p:nvPicPr>
          <p:cNvPr id="3" name="Picture 2" descr="A car parked in a parking lot&#10;&#10;Description generated with very high confidence">
            <a:extLst>
              <a:ext uri="{FF2B5EF4-FFF2-40B4-BE49-F238E27FC236}">
                <a16:creationId xmlns:a16="http://schemas.microsoft.com/office/drawing/2014/main" id="{52E45888-3A0E-4B8E-A996-FC900213B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32" y="1965163"/>
            <a:ext cx="5206116" cy="29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87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C412D-83B6-466E-A355-1A16C6BE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REPRESENTATION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7451FB-8BA0-43B2-A0E5-01F5E67AE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Automatically learn a representation of the data which is linearly classifiable</a:t>
            </a:r>
          </a:p>
        </p:txBody>
      </p:sp>
    </p:spTree>
    <p:extLst>
      <p:ext uri="{BB962C8B-B14F-4D97-AF65-F5344CB8AC3E}">
        <p14:creationId xmlns:p14="http://schemas.microsoft.com/office/powerpoint/2010/main" val="2785487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7" name="Content Placeholder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DE6C8C5-E009-4D3B-A9AD-73594E679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71" y="1825625"/>
            <a:ext cx="514585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7FAAE-9CEC-4EB7-8232-53497F9AC265}"/>
              </a:ext>
            </a:extLst>
          </p:cNvPr>
          <p:cNvSpPr txBox="1"/>
          <p:nvPr/>
        </p:nvSpPr>
        <p:spPr>
          <a:xfrm>
            <a:off x="417444" y="6488668"/>
            <a:ext cx="10903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VIASAT</a:t>
            </a:r>
          </a:p>
        </p:txBody>
      </p:sp>
    </p:spTree>
    <p:extLst>
      <p:ext uri="{BB962C8B-B14F-4D97-AF65-F5344CB8AC3E}">
        <p14:creationId xmlns:p14="http://schemas.microsoft.com/office/powerpoint/2010/main" val="1549464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7" name="Content Placeholder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DE6C8C5-E009-4D3B-A9AD-73594E679D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1" y="1825625"/>
            <a:ext cx="5145858" cy="4351338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D1E5E-69AB-44B1-BCFC-BF8C198CAB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Each layer maps the input vector to a new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439432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MATRIX MULTIPLICATION REPRESENTS A LINEAR TRANSFORMATION</a:t>
            </a:r>
          </a:p>
        </p:txBody>
      </p:sp>
      <p:pic>
        <p:nvPicPr>
          <p:cNvPr id="8" name="Content Placeholder 7" descr="A clock on each of it s sides&#10;&#10;Description generated with very high confidence">
            <a:extLst>
              <a:ext uri="{FF2B5EF4-FFF2-40B4-BE49-F238E27FC236}">
                <a16:creationId xmlns:a16="http://schemas.microsoft.com/office/drawing/2014/main" id="{E4C46195-393A-4F83-AAE3-C5D647F89B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35" y="2428715"/>
            <a:ext cx="6187330" cy="200057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AFA370-A0CA-4560-8162-73A54AF8B7F0}"/>
              </a:ext>
            </a:extLst>
          </p:cNvPr>
          <p:cNvSpPr txBox="1"/>
          <p:nvPr/>
        </p:nvSpPr>
        <p:spPr>
          <a:xfrm>
            <a:off x="838200" y="6404586"/>
            <a:ext cx="5062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>
                <a:hlinkClick r:id="rId3"/>
              </a:rPr>
              <a:t>http://www.c-jump.com/bcc/common/Talk3/Math/Matrices/W01_0060_matrix_by_vector_mult.htm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BEB01-6483-4B0E-9E4B-F62FD0303F7D}"/>
              </a:ext>
            </a:extLst>
          </p:cNvPr>
          <p:cNvSpPr txBox="1"/>
          <p:nvPr/>
        </p:nvSpPr>
        <p:spPr>
          <a:xfrm>
            <a:off x="1706881" y="4797980"/>
            <a:ext cx="877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input vector is linearly transformed into a space described by the columns of the matrix</a:t>
            </a:r>
          </a:p>
        </p:txBody>
      </p:sp>
    </p:spTree>
    <p:extLst>
      <p:ext uri="{BB962C8B-B14F-4D97-AF65-F5344CB8AC3E}">
        <p14:creationId xmlns:p14="http://schemas.microsoft.com/office/powerpoint/2010/main" val="3184290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7" name="Content Placeholder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DE6C8C5-E009-4D3B-A9AD-73594E679D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1" y="1825625"/>
            <a:ext cx="5145858" cy="4351338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D1E5E-69AB-44B1-BCFC-BF8C198CAB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The input vector is transformed twice before performing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475FF-9967-41F2-9CFF-E5D1DEF3B34E}"/>
              </a:ext>
            </a:extLst>
          </p:cNvPr>
          <p:cNvSpPr txBox="1"/>
          <p:nvPr/>
        </p:nvSpPr>
        <p:spPr>
          <a:xfrm>
            <a:off x="1918252" y="2792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757DE-7488-499A-B6F1-D4F65B55739D}"/>
              </a:ext>
            </a:extLst>
          </p:cNvPr>
          <p:cNvSpPr txBox="1"/>
          <p:nvPr/>
        </p:nvSpPr>
        <p:spPr>
          <a:xfrm>
            <a:off x="3127314" y="2423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6440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REAL-WORLD PROCESS CAN BE MODELED BY A PROBABILITY DISTRIBUTION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31BC6CB-1F37-469F-BE42-B54915163404}"/>
              </a:ext>
            </a:extLst>
          </p:cNvPr>
          <p:cNvSpPr/>
          <p:nvPr/>
        </p:nvSpPr>
        <p:spPr>
          <a:xfrm>
            <a:off x="4492487" y="2961861"/>
            <a:ext cx="2832652" cy="785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B766B50-37D2-4B82-AB80-B231D2565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67" y="2388704"/>
            <a:ext cx="2080591" cy="2080591"/>
          </a:xfrm>
          <a:prstGeom prst="rect">
            <a:avLst/>
          </a:prstGeom>
        </p:spPr>
      </p:pic>
      <p:pic>
        <p:nvPicPr>
          <p:cNvPr id="8" name="Content Placeholder 9" descr="Atom">
            <a:extLst>
              <a:ext uri="{FF2B5EF4-FFF2-40B4-BE49-F238E27FC236}">
                <a16:creationId xmlns:a16="http://schemas.microsoft.com/office/drawing/2014/main" id="{90D02E76-2518-4447-9794-0C0206780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0668" y="2388705"/>
            <a:ext cx="2080590" cy="20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3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7" name="Content Placeholder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DE6C8C5-E009-4D3B-A9AD-73594E679D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71" y="1690688"/>
            <a:ext cx="514585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80D19-AA3B-41C5-86B0-C6BCB82E4DE7}"/>
              </a:ext>
            </a:extLst>
          </p:cNvPr>
          <p:cNvSpPr txBox="1"/>
          <p:nvPr/>
        </p:nvSpPr>
        <p:spPr>
          <a:xfrm>
            <a:off x="3419063" y="6222542"/>
            <a:ext cx="267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Feature engineering replaced with representation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36D19-2231-4A92-9C99-DDDDD54B5C4C}"/>
              </a:ext>
            </a:extLst>
          </p:cNvPr>
          <p:cNvSpPr txBox="1"/>
          <p:nvPr/>
        </p:nvSpPr>
        <p:spPr>
          <a:xfrm>
            <a:off x="6753866" y="6222541"/>
            <a:ext cx="1361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Logistic Regression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A1ADA5-8CA2-4256-9209-724DDA26BD72}"/>
              </a:ext>
            </a:extLst>
          </p:cNvPr>
          <p:cNvSpPr/>
          <p:nvPr/>
        </p:nvSpPr>
        <p:spPr>
          <a:xfrm>
            <a:off x="3419062" y="1411357"/>
            <a:ext cx="2676938" cy="467268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25CBD0-456E-434D-AC9A-938206524276}"/>
              </a:ext>
            </a:extLst>
          </p:cNvPr>
          <p:cNvSpPr/>
          <p:nvPr/>
        </p:nvSpPr>
        <p:spPr>
          <a:xfrm>
            <a:off x="6200009" y="1411357"/>
            <a:ext cx="2468920" cy="467268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4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7" name="Content Placeholder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DE6C8C5-E009-4D3B-A9AD-73594E679D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1" y="1825625"/>
            <a:ext cx="5145858" cy="4351338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D1E5E-69AB-44B1-BCFC-BF8C198CAB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The new representation is still a linear transformation of the 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92F6E3-2817-470A-86DA-F0A0D02B09CE}"/>
              </a:ext>
            </a:extLst>
          </p:cNvPr>
          <p:cNvSpPr/>
          <p:nvPr/>
        </p:nvSpPr>
        <p:spPr>
          <a:xfrm>
            <a:off x="3429000" y="1664953"/>
            <a:ext cx="974034" cy="4672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95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D1E5E-69AB-44B1-BCFC-BF8C198CAB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Apply an activation function at each neuron in the hidden layers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D37F32E-9A73-4D8E-B477-412EEC2E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15552"/>
          <a:stretch/>
        </p:blipFill>
        <p:spPr>
          <a:xfrm>
            <a:off x="447117" y="2768841"/>
            <a:ext cx="5804596" cy="2464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B6F53B-6A6A-42E8-8239-5D74613FDB43}"/>
              </a:ext>
            </a:extLst>
          </p:cNvPr>
          <p:cNvSpPr txBox="1"/>
          <p:nvPr/>
        </p:nvSpPr>
        <p:spPr>
          <a:xfrm>
            <a:off x="447117" y="6492875"/>
            <a:ext cx="5434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>
                <a:hlinkClick r:id="rId3"/>
              </a:rPr>
              <a:t>https://medium.com/@shrutijadon10104776/survey-on-activation-functions-for-deep-learning-9689331ba092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6387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7" name="Content Placeholder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DE6C8C5-E009-4D3B-A9AD-73594E679D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1" y="1825625"/>
            <a:ext cx="5145858" cy="4351338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D1E5E-69AB-44B1-BCFC-BF8C198CAB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A composite, non-linearly transformed, and linearly classifiable (hopefully) representation of the input vector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A75B67-3FDD-4202-A383-BABF62691710}"/>
              </a:ext>
            </a:extLst>
          </p:cNvPr>
          <p:cNvSpPr/>
          <p:nvPr/>
        </p:nvSpPr>
        <p:spPr>
          <a:xfrm>
            <a:off x="3429000" y="1664953"/>
            <a:ext cx="974034" cy="467268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17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VALID PROBABILITY DISTRIBUTION OVER THE CLASSES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A89A9-BC46-4065-A573-240EB73E52E9}"/>
              </a:ext>
            </a:extLst>
          </p:cNvPr>
          <p:cNvSpPr txBox="1"/>
          <p:nvPr/>
        </p:nvSpPr>
        <p:spPr>
          <a:xfrm>
            <a:off x="838200" y="6126046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sources: </a:t>
            </a:r>
          </a:p>
          <a:p>
            <a:r>
              <a:rPr lang="en-US" sz="800" dirty="0">
                <a:hlinkClick r:id="rId2"/>
              </a:rPr>
              <a:t>https://medium.com/@shrutijadon10104776/survey-on-activation-functions-for-deep-learning-9689331ba092</a:t>
            </a:r>
            <a:endParaRPr lang="en-US" sz="800" dirty="0"/>
          </a:p>
          <a:p>
            <a:r>
              <a:rPr lang="en-US" sz="800" dirty="0">
                <a:hlinkClick r:id="rId3"/>
              </a:rPr>
              <a:t>https://www.analyticsindiamag.com/most-common-activation-functions-in-neural-networks-and-rationale-behind-it/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EF410E-FE27-49B6-98DE-E5DFF6CC5F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8" t="8890" r="10174" b="13637"/>
          <a:stretch/>
        </p:blipFill>
        <p:spPr>
          <a:xfrm>
            <a:off x="1391478" y="3061252"/>
            <a:ext cx="3230218" cy="1411357"/>
          </a:xfrm>
          <a:prstGeom prst="rect">
            <a:avLst/>
          </a:prstGeom>
        </p:spPr>
      </p:pic>
      <p:pic>
        <p:nvPicPr>
          <p:cNvPr id="9" name="Picture 8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76024FAB-E905-4D46-A44E-203B236BD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823" y="3190667"/>
            <a:ext cx="2581275" cy="1152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8B072C-3FC9-43D5-B8A2-35DBA3178312}"/>
              </a:ext>
            </a:extLst>
          </p:cNvPr>
          <p:cNvSpPr txBox="1"/>
          <p:nvPr/>
        </p:nvSpPr>
        <p:spPr>
          <a:xfrm>
            <a:off x="1287078" y="4711148"/>
            <a:ext cx="343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(multi-class classification)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D8F7E-6F5F-4A1D-A473-976352E48406}"/>
              </a:ext>
            </a:extLst>
          </p:cNvPr>
          <p:cNvSpPr txBox="1"/>
          <p:nvPr/>
        </p:nvSpPr>
        <p:spPr>
          <a:xfrm>
            <a:off x="7995823" y="4711148"/>
            <a:ext cx="296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(binary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2812504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F2692E-3DAA-4C13-90E8-A51CDA8D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loss using cross-entropy between the model’s current probability distribution and the actual probability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the model such that it reduces the loss (training)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until the distributions converge (loss ≈ 0)</a:t>
            </a:r>
          </a:p>
        </p:txBody>
      </p:sp>
    </p:spTree>
    <p:extLst>
      <p:ext uri="{BB962C8B-B14F-4D97-AF65-F5344CB8AC3E}">
        <p14:creationId xmlns:p14="http://schemas.microsoft.com/office/powerpoint/2010/main" val="1724344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B4C5BE-EB24-407C-BF5C-E24412C6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99CA0-B25D-4F6A-A827-DAE4598C2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21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OUT THE CONTRIBUTION OF EACH NEURON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F2692E-3DAA-4C13-90E8-A51CDA8D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neuron in a neural network has adjustable weights which can be tuned to minimize the final loss</a:t>
            </a:r>
          </a:p>
          <a:p>
            <a:r>
              <a:rPr lang="en-US" dirty="0"/>
              <a:t>Every neuron’s contribution to the loss will be different</a:t>
            </a:r>
          </a:p>
          <a:p>
            <a:r>
              <a:rPr lang="en-US" dirty="0"/>
              <a:t>The adjustment in the weights depends on the contribution of that neuron</a:t>
            </a:r>
          </a:p>
          <a:p>
            <a:r>
              <a:rPr lang="en-US" dirty="0"/>
              <a:t>How to find out the contribution? (gradients)</a:t>
            </a:r>
          </a:p>
        </p:txBody>
      </p:sp>
    </p:spTree>
    <p:extLst>
      <p:ext uri="{BB962C8B-B14F-4D97-AF65-F5344CB8AC3E}">
        <p14:creationId xmlns:p14="http://schemas.microsoft.com/office/powerpoint/2010/main" val="2053022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(CHAIN RULE)</a:t>
            </a:r>
          </a:p>
        </p:txBody>
      </p:sp>
      <p:pic>
        <p:nvPicPr>
          <p:cNvPr id="7" name="Content Placeholder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AC80C24-B2CD-44B4-B14B-4ABC24510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43" y="1690688"/>
            <a:ext cx="8257114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CA58-4CE1-49A6-9EE4-DC55A2B86A93}"/>
              </a:ext>
            </a:extLst>
          </p:cNvPr>
          <p:cNvSpPr txBox="1"/>
          <p:nvPr/>
        </p:nvSpPr>
        <p:spPr>
          <a:xfrm>
            <a:off x="838200" y="6492875"/>
            <a:ext cx="18934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Stanford CS231n Lecture 4</a:t>
            </a:r>
          </a:p>
        </p:txBody>
      </p:sp>
    </p:spTree>
    <p:extLst>
      <p:ext uri="{BB962C8B-B14F-4D97-AF65-F5344CB8AC3E}">
        <p14:creationId xmlns:p14="http://schemas.microsoft.com/office/powerpoint/2010/main" val="4050928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3ED101-B917-4CE1-8E9F-889368CBA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" t="17269" r="53590" b="49662"/>
          <a:stretch/>
        </p:blipFill>
        <p:spPr>
          <a:xfrm>
            <a:off x="3673365" y="2393731"/>
            <a:ext cx="4845270" cy="20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9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GOAL: MATCHING THE MODEL DISTRIBUTION WITH THE DATA DISTRIBUTION</a:t>
            </a:r>
          </a:p>
        </p:txBody>
      </p:sp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4E4D4166-A439-48E7-A2E9-78B968F2B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1120" y="2388704"/>
            <a:ext cx="2080591" cy="208059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31BC6CB-1F37-469F-BE42-B54915163404}"/>
              </a:ext>
            </a:extLst>
          </p:cNvPr>
          <p:cNvSpPr/>
          <p:nvPr/>
        </p:nvSpPr>
        <p:spPr>
          <a:xfrm>
            <a:off x="4492487" y="2961861"/>
            <a:ext cx="2832652" cy="785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pic>
        <p:nvPicPr>
          <p:cNvPr id="10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B6F293-70BD-474F-919F-9691C9C33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11" y="2794419"/>
            <a:ext cx="952633" cy="95263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0421CFD-48DA-469B-AA0D-0F5E8604C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658" y="2878139"/>
            <a:ext cx="952633" cy="95263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Graphic 11" descr="Robot">
            <a:extLst>
              <a:ext uri="{FF2B5EF4-FFF2-40B4-BE49-F238E27FC236}">
                <a16:creationId xmlns:a16="http://schemas.microsoft.com/office/drawing/2014/main" id="{44B8F07A-C62E-4CC8-8C8B-50F6B17C6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291" y="2230440"/>
            <a:ext cx="2080590" cy="2080590"/>
          </a:xfrm>
          <a:prstGeom prst="rect">
            <a:avLst/>
          </a:prstGeom>
        </p:spPr>
      </p:pic>
      <p:pic>
        <p:nvPicPr>
          <p:cNvPr id="15" name="Graphic 14" descr="Single gear">
            <a:extLst>
              <a:ext uri="{FF2B5EF4-FFF2-40B4-BE49-F238E27FC236}">
                <a16:creationId xmlns:a16="http://schemas.microsoft.com/office/drawing/2014/main" id="{71F5CEA0-F7AC-41E0-94C8-B90E22EA1A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16430" y="2388704"/>
            <a:ext cx="785192" cy="7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853D5-2E26-4578-AF55-FBFFDA1C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 GRADIENT DESCENT</a:t>
            </a:r>
          </a:p>
        </p:txBody>
      </p:sp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D413364-BF4B-4301-B784-F24F2672DB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8" b="9378"/>
          <a:stretch/>
        </p:blipFill>
        <p:spPr>
          <a:xfrm>
            <a:off x="2329591" y="1690688"/>
            <a:ext cx="7162278" cy="3858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E0C5A-3CF1-4CE8-976D-AE3F8260C9A9}"/>
              </a:ext>
            </a:extLst>
          </p:cNvPr>
          <p:cNvSpPr txBox="1"/>
          <p:nvPr/>
        </p:nvSpPr>
        <p:spPr>
          <a:xfrm>
            <a:off x="838200" y="6488667"/>
            <a:ext cx="2307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Andrew Ng’s Coursera course on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7686-0F10-44FA-85AD-CA048D333EDF}"/>
              </a:ext>
            </a:extLst>
          </p:cNvPr>
          <p:cNvSpPr txBox="1"/>
          <p:nvPr/>
        </p:nvSpPr>
        <p:spPr>
          <a:xfrm>
            <a:off x="2710529" y="5834133"/>
            <a:ext cx="771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dimensions = Number of learnable parameters in our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822675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FC506E-A203-47F6-952A-C47452F4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4BD22-0245-4D4E-A2D5-0DC8E4DD4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Specialized Neural 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365466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5E650-18CA-4FA0-B7FE-044F3DA8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CAT</a:t>
            </a:r>
          </a:p>
        </p:txBody>
      </p:sp>
      <p:pic>
        <p:nvPicPr>
          <p:cNvPr id="7" name="Content Placeholder 6" descr="A cat is sitting in the grass&#10;&#10;Description generated with very high confidence">
            <a:extLst>
              <a:ext uri="{FF2B5EF4-FFF2-40B4-BE49-F238E27FC236}">
                <a16:creationId xmlns:a16="http://schemas.microsoft.com/office/drawing/2014/main" id="{65EED51E-D532-420E-92D7-013B66C6C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38" y="1690688"/>
            <a:ext cx="6696323" cy="4084059"/>
          </a:xfrm>
        </p:spPr>
      </p:pic>
    </p:spTree>
    <p:extLst>
      <p:ext uri="{BB962C8B-B14F-4D97-AF65-F5344CB8AC3E}">
        <p14:creationId xmlns:p14="http://schemas.microsoft.com/office/powerpoint/2010/main" val="1909776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5E650-18CA-4FA0-B7FE-044F3DA8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CAT</a:t>
            </a:r>
          </a:p>
        </p:txBody>
      </p:sp>
      <p:pic>
        <p:nvPicPr>
          <p:cNvPr id="7" name="Content Placeholder 6" descr="A cat is sitting in the grass&#10;&#10;Description generated with very high confidence">
            <a:extLst>
              <a:ext uri="{FF2B5EF4-FFF2-40B4-BE49-F238E27FC236}">
                <a16:creationId xmlns:a16="http://schemas.microsoft.com/office/drawing/2014/main" id="{65EED51E-D532-420E-92D7-013B66C6C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38" y="1690688"/>
            <a:ext cx="6696323" cy="408405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74627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5E650-18CA-4FA0-B7FE-044F3DA8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SAME…</a:t>
            </a:r>
          </a:p>
        </p:txBody>
      </p:sp>
      <p:pic>
        <p:nvPicPr>
          <p:cNvPr id="7" name="Content Placeholder 6" descr="A cat is sitting in the grass&#10;&#10;Description generated with very high confidence">
            <a:extLst>
              <a:ext uri="{FF2B5EF4-FFF2-40B4-BE49-F238E27FC236}">
                <a16:creationId xmlns:a16="http://schemas.microsoft.com/office/drawing/2014/main" id="{65EED51E-D532-420E-92D7-013B66C6C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38" y="1690688"/>
            <a:ext cx="6696323" cy="4084059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05826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5E650-18CA-4FA0-B7FE-044F3DA8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GET IT! STOP IT NOW</a:t>
            </a:r>
          </a:p>
        </p:txBody>
      </p:sp>
      <p:pic>
        <p:nvPicPr>
          <p:cNvPr id="7" name="Content Placeholder 6" descr="A cat is sitting in the grass&#10;&#10;Description generated with very high confidence">
            <a:extLst>
              <a:ext uri="{FF2B5EF4-FFF2-40B4-BE49-F238E27FC236}">
                <a16:creationId xmlns:a16="http://schemas.microsoft.com/office/drawing/2014/main" id="{65EED51E-D532-420E-92D7-013B66C6C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45" t="7362" r="39683"/>
          <a:stretch/>
        </p:blipFill>
        <p:spPr>
          <a:xfrm>
            <a:off x="4043679" y="1690688"/>
            <a:ext cx="4104641" cy="4603880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04317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5E650-18CA-4FA0-B7FE-044F3DA8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WORDS AND LENGTHS BUT SAME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83FD0-CBEC-4306-B804-15F377C20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you like to have a pizza?</a:t>
            </a:r>
          </a:p>
          <a:p>
            <a:r>
              <a:rPr lang="en-US" dirty="0"/>
              <a:t>Here, have pizza.</a:t>
            </a:r>
          </a:p>
          <a:p>
            <a:r>
              <a:rPr lang="en-US" dirty="0"/>
              <a:t>We are having a pizza party. Would you like to join?</a:t>
            </a:r>
          </a:p>
          <a:p>
            <a:r>
              <a:rPr lang="en-US" dirty="0"/>
              <a:t>Do you want a pizza?</a:t>
            </a:r>
          </a:p>
          <a:p>
            <a:r>
              <a:rPr lang="en-US" dirty="0"/>
              <a:t>Pizza?</a:t>
            </a:r>
          </a:p>
        </p:txBody>
      </p:sp>
    </p:spTree>
    <p:extLst>
      <p:ext uri="{BB962C8B-B14F-4D97-AF65-F5344CB8AC3E}">
        <p14:creationId xmlns:p14="http://schemas.microsoft.com/office/powerpoint/2010/main" val="4168218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5E650-18CA-4FA0-B7FE-044F3DA8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BETTER IMAGE REPRESENTATIONS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708EF-1A49-4763-AC95-A149578412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Still has:</a:t>
            </a:r>
          </a:p>
          <a:p>
            <a:r>
              <a:rPr lang="en-US" dirty="0"/>
              <a:t>Multiple layers</a:t>
            </a:r>
          </a:p>
          <a:p>
            <a:r>
              <a:rPr lang="en-US" dirty="0"/>
              <a:t>Non-linearity</a:t>
            </a:r>
          </a:p>
          <a:p>
            <a:r>
              <a:rPr lang="en-US" dirty="0"/>
              <a:t>Linearly separable in the end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Learns a representation of the image invariant to the location of the object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FBD67-3B03-4C18-BDBE-0CD41C5C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6925"/>
            <a:ext cx="4932680" cy="3142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F880B7-34DC-4EE4-86A6-351B4BCD2F13}"/>
              </a:ext>
            </a:extLst>
          </p:cNvPr>
          <p:cNvSpPr txBox="1"/>
          <p:nvPr/>
        </p:nvSpPr>
        <p:spPr>
          <a:xfrm>
            <a:off x="833310" y="6323598"/>
            <a:ext cx="4937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>
                <a:hlinkClick r:id="rId3"/>
              </a:rPr>
              <a:t>https://www.learnopencv.com/image-classification-using-convolutional-neural-networks-in-keras/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3656E-930D-447B-B67B-56B54242945F}"/>
              </a:ext>
            </a:extLst>
          </p:cNvPr>
          <p:cNvSpPr txBox="1"/>
          <p:nvPr/>
        </p:nvSpPr>
        <p:spPr>
          <a:xfrm>
            <a:off x="1792555" y="5336786"/>
            <a:ext cx="302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038693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5E650-18CA-4FA0-B7FE-044F3DA8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BETTER TEXT REPRESENTATIONS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708EF-1A49-4763-AC95-A149578412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Still has:</a:t>
            </a:r>
          </a:p>
          <a:p>
            <a:r>
              <a:rPr lang="en-US" dirty="0"/>
              <a:t>Multiple layers</a:t>
            </a:r>
          </a:p>
          <a:p>
            <a:r>
              <a:rPr lang="en-US" dirty="0"/>
              <a:t>Non-linearity</a:t>
            </a:r>
          </a:p>
          <a:p>
            <a:r>
              <a:rPr lang="en-US" dirty="0"/>
              <a:t>Linearly separable in the end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Learns a representation invariant to the length of the text and encodes the MEANING of the text in a fixed-size latent vector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14D36-FF44-477F-8CDF-AE40F0231892}"/>
              </a:ext>
            </a:extLst>
          </p:cNvPr>
          <p:cNvSpPr txBox="1"/>
          <p:nvPr/>
        </p:nvSpPr>
        <p:spPr>
          <a:xfrm>
            <a:off x="838200" y="6323598"/>
            <a:ext cx="3336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>
                <a:hlinkClick r:id="rId2"/>
              </a:rPr>
              <a:t>http://colah.github.io/posts/2015-08-Understanding-LSTMs/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7" name="Picture 6" descr="A picture containing object, gauge&#10;&#10;Description generated with high confidence">
            <a:extLst>
              <a:ext uri="{FF2B5EF4-FFF2-40B4-BE49-F238E27FC236}">
                <a16:creationId xmlns:a16="http://schemas.microsoft.com/office/drawing/2014/main" id="{B60102DA-E84E-49A4-9B95-C13CFA38D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843436"/>
            <a:ext cx="5273040" cy="1385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08DF65-6FC0-45A0-97C3-A2409C89CAE4}"/>
              </a:ext>
            </a:extLst>
          </p:cNvPr>
          <p:cNvSpPr txBox="1"/>
          <p:nvPr/>
        </p:nvSpPr>
        <p:spPr>
          <a:xfrm>
            <a:off x="1673175" y="4540629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569629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27F8-02EB-4E06-A00E-1A5895B3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989A4-E486-4924-8528-DB7969460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logistic regression classifier in the end.</a:t>
            </a:r>
          </a:p>
          <a:p>
            <a:r>
              <a:rPr lang="en-US" dirty="0"/>
              <a:t>Find better (linearly separable) representations of the data.</a:t>
            </a:r>
          </a:p>
          <a:p>
            <a:r>
              <a:rPr lang="en-US" dirty="0"/>
              <a:t>If data is low-dimensional and you have knowledge about the problem’s domain, perform manual feature engineering.</a:t>
            </a:r>
          </a:p>
          <a:p>
            <a:r>
              <a:rPr lang="en-US" dirty="0"/>
              <a:t>Otherwise, use a relevant neural network architecture.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Needs more data</a:t>
            </a:r>
          </a:p>
          <a:p>
            <a:pPr lvl="1"/>
            <a:r>
              <a:rPr lang="en-US" dirty="0"/>
              <a:t>Takes more resources (time and infrastructure) to train</a:t>
            </a:r>
          </a:p>
          <a:p>
            <a:pPr lvl="1"/>
            <a:r>
              <a:rPr lang="en-US" dirty="0"/>
              <a:t>Relatively difficult to code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5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THE MODEL WITH A RANDOM PROBABILITY DISTRIBUTION</a:t>
            </a:r>
          </a:p>
        </p:txBody>
      </p:sp>
      <p:pic>
        <p:nvPicPr>
          <p:cNvPr id="10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B6F293-70BD-474F-919F-9691C9C33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956" y="2388705"/>
            <a:ext cx="2080590" cy="2080590"/>
          </a:xfrm>
          <a:prstGeom prst="rect">
            <a:avLst/>
          </a:prstGeom>
        </p:spPr>
      </p:pic>
      <p:pic>
        <p:nvPicPr>
          <p:cNvPr id="12" name="Graphic 11" descr="Robot">
            <a:extLst>
              <a:ext uri="{FF2B5EF4-FFF2-40B4-BE49-F238E27FC236}">
                <a16:creationId xmlns:a16="http://schemas.microsoft.com/office/drawing/2014/main" id="{44B8F07A-C62E-4CC8-8C8B-50F6B17C6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1456" y="2388705"/>
            <a:ext cx="2080590" cy="2080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7C48BF-D4FF-4D4F-A1E2-F86C97845C69}"/>
              </a:ext>
            </a:extLst>
          </p:cNvPr>
          <p:cNvSpPr txBox="1"/>
          <p:nvPr/>
        </p:nvSpPr>
        <p:spPr>
          <a:xfrm>
            <a:off x="3712275" y="4721087"/>
            <a:ext cx="201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WEIGHTS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20F47E-B9F7-4BB6-BEEA-5E7B509A81AE}"/>
              </a:ext>
            </a:extLst>
          </p:cNvPr>
          <p:cNvSpPr txBox="1"/>
          <p:nvPr/>
        </p:nvSpPr>
        <p:spPr>
          <a:xfrm>
            <a:off x="6230168" y="472108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288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MEASURE DISTANCE BETWEEN THE TWO DISTRIBUTIONS (LOSS)</a:t>
            </a:r>
          </a:p>
        </p:txBody>
      </p:sp>
      <p:pic>
        <p:nvPicPr>
          <p:cNvPr id="10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B6F293-70BD-474F-919F-9691C9C33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92" y="2388705"/>
            <a:ext cx="2080590" cy="2080590"/>
          </a:xfrm>
          <a:prstGeom prst="rect">
            <a:avLst/>
          </a:prstGeom>
        </p:spPr>
      </p:pic>
      <p:pic>
        <p:nvPicPr>
          <p:cNvPr id="7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3A850E-2DED-4DE3-BCB0-DB894304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388705"/>
            <a:ext cx="2080590" cy="20805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68E4A6-C3F8-4C78-98D9-FAA77570AE4B}"/>
              </a:ext>
            </a:extLst>
          </p:cNvPr>
          <p:cNvCxnSpPr>
            <a:cxnSpLocks/>
          </p:cNvCxnSpPr>
          <p:nvPr/>
        </p:nvCxnSpPr>
        <p:spPr>
          <a:xfrm>
            <a:off x="2381415" y="4740965"/>
            <a:ext cx="74291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AE5BB8-2070-4F40-B021-A8798F9E7616}"/>
              </a:ext>
            </a:extLst>
          </p:cNvPr>
          <p:cNvSpPr txBox="1"/>
          <p:nvPr/>
        </p:nvSpPr>
        <p:spPr>
          <a:xfrm>
            <a:off x="5263336" y="4827970"/>
            <a:ext cx="16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111698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KULLBACK-LEIBLER DIVERGENCE</a:t>
            </a:r>
          </a:p>
        </p:txBody>
      </p:sp>
      <p:pic>
        <p:nvPicPr>
          <p:cNvPr id="10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B6F293-70BD-474F-919F-9691C9C33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92" y="2388705"/>
            <a:ext cx="2080590" cy="2080590"/>
          </a:xfrm>
          <a:prstGeom prst="rect">
            <a:avLst/>
          </a:prstGeom>
        </p:spPr>
      </p:pic>
      <p:pic>
        <p:nvPicPr>
          <p:cNvPr id="7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3A850E-2DED-4DE3-BCB0-DB894304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388705"/>
            <a:ext cx="2080590" cy="20805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68E4A6-C3F8-4C78-98D9-FAA77570AE4B}"/>
              </a:ext>
            </a:extLst>
          </p:cNvPr>
          <p:cNvCxnSpPr>
            <a:cxnSpLocks/>
          </p:cNvCxnSpPr>
          <p:nvPr/>
        </p:nvCxnSpPr>
        <p:spPr>
          <a:xfrm>
            <a:off x="2381415" y="4740965"/>
            <a:ext cx="74291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0D6B52EB-5349-4D0C-B746-11181A3B2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30" y="4876165"/>
            <a:ext cx="31940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5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NOT WANT TO CHANGE THE DATA DISTRIBUTION: CROSS-ENTROPY</a:t>
            </a:r>
          </a:p>
        </p:txBody>
      </p:sp>
      <p:pic>
        <p:nvPicPr>
          <p:cNvPr id="10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B6F293-70BD-474F-919F-9691C9C33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92" y="2388705"/>
            <a:ext cx="2080590" cy="2080590"/>
          </a:xfrm>
          <a:prstGeom prst="rect">
            <a:avLst/>
          </a:prstGeom>
        </p:spPr>
      </p:pic>
      <p:pic>
        <p:nvPicPr>
          <p:cNvPr id="7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3A850E-2DED-4DE3-BCB0-DB894304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388705"/>
            <a:ext cx="2080590" cy="20805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68E4A6-C3F8-4C78-98D9-FAA77570AE4B}"/>
              </a:ext>
            </a:extLst>
          </p:cNvPr>
          <p:cNvCxnSpPr>
            <a:cxnSpLocks/>
          </p:cNvCxnSpPr>
          <p:nvPr/>
        </p:nvCxnSpPr>
        <p:spPr>
          <a:xfrm>
            <a:off x="2381415" y="4740965"/>
            <a:ext cx="74291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B4C300-79D5-4A73-889C-4935360D02E5}"/>
              </a:ext>
            </a:extLst>
          </p:cNvPr>
          <p:cNvSpPr txBox="1"/>
          <p:nvPr/>
        </p:nvSpPr>
        <p:spPr>
          <a:xfrm>
            <a:off x="5350186" y="4827970"/>
            <a:ext cx="174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CROSS-ENTROPY</a:t>
            </a:r>
          </a:p>
        </p:txBody>
      </p:sp>
    </p:spTree>
    <p:extLst>
      <p:ext uri="{BB962C8B-B14F-4D97-AF65-F5344CB8AC3E}">
        <p14:creationId xmlns:p14="http://schemas.microsoft.com/office/powerpoint/2010/main" val="167255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NOT WANT TO CHANGE THE DATA DISTRIBUTION: CROSS-ENTROPY</a:t>
            </a:r>
          </a:p>
        </p:txBody>
      </p:sp>
      <p:pic>
        <p:nvPicPr>
          <p:cNvPr id="10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B6F293-70BD-474F-919F-9691C9C33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92" y="2388705"/>
            <a:ext cx="2080590" cy="2080590"/>
          </a:xfrm>
          <a:prstGeom prst="rect">
            <a:avLst/>
          </a:prstGeom>
        </p:spPr>
      </p:pic>
      <p:pic>
        <p:nvPicPr>
          <p:cNvPr id="7" name="Content Placeholder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3A850E-2DED-4DE3-BCB0-DB894304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388705"/>
            <a:ext cx="2080590" cy="20805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68E4A6-C3F8-4C78-98D9-FAA77570AE4B}"/>
              </a:ext>
            </a:extLst>
          </p:cNvPr>
          <p:cNvCxnSpPr>
            <a:cxnSpLocks/>
          </p:cNvCxnSpPr>
          <p:nvPr/>
        </p:nvCxnSpPr>
        <p:spPr>
          <a:xfrm>
            <a:off x="2381415" y="4740965"/>
            <a:ext cx="74291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B1D0C037-DDE9-4D7D-B55C-938D7FE81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80" y="4835497"/>
            <a:ext cx="1685040" cy="3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4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1007</Words>
  <Application>Microsoft Office PowerPoint</Application>
  <PresentationFormat>Widescreen</PresentationFormat>
  <Paragraphs>153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MACHINE LEARNING A PROBABILISTIC VIEW</vt:lpstr>
      <vt:lpstr>DATA IS GENERATED FROM A REAL-WORLD PROCESS</vt:lpstr>
      <vt:lpstr>A REAL-WORLD PROCESS CAN BE MODELED BY A PROBABILITY DISTRIBUTION</vt:lpstr>
      <vt:lpstr>TRAINING GOAL: MATCHING THE MODEL DISTRIBUTION WITH THE DATA DISTRIBUTION</vt:lpstr>
      <vt:lpstr>STEP 1: INITIALIZE THE MODEL WITH A RANDOM PROBABILITY DISTRIBUTION</vt:lpstr>
      <vt:lpstr>STEP 2: MEASURE DISTANCE BETWEEN THE TWO DISTRIBUTIONS (LOSS)</vt:lpstr>
      <vt:lpstr>KULLBACK-LEIBLER DIVERGENCE</vt:lpstr>
      <vt:lpstr>WE DO NOT WANT TO CHANGE THE DATA DISTRIBUTION: CROSS-ENTROPY</vt:lpstr>
      <vt:lpstr>WE DO NOT WANT TO CHANGE THE DATA DISTRIBUTION: CROSS-ENTROPY</vt:lpstr>
      <vt:lpstr>STEP 3: REDUCE THE DISTANCE BY UPDATING THE WEIGHTS OF THE MODEL</vt:lpstr>
      <vt:lpstr>STEP 3: REDUCE THE DISTANCE BY UPDATING THE WEIGHTS OF THE MODEL</vt:lpstr>
      <vt:lpstr>STEP 3: REDUCE THE DISTANCE BY UPDATING THE WEIGHTS OF THE MODEL</vt:lpstr>
      <vt:lpstr>STEP 3: REDUCE THE DISTANCE BY UPDATING THE WEIGHTS OF THE MODEL</vt:lpstr>
      <vt:lpstr>DIFFERENT APPROACHES</vt:lpstr>
      <vt:lpstr>DISCRIMINATIVE</vt:lpstr>
      <vt:lpstr>GENERATIVE</vt:lpstr>
      <vt:lpstr>USE AS CLASSIFIER</vt:lpstr>
      <vt:lpstr>OR, TO GENERATE NEW SAMPLES</vt:lpstr>
      <vt:lpstr>DISCRIMINATIVE MODELING USING NEURAL  NETWORKS</vt:lpstr>
      <vt:lpstr>REAL-WORLD DATA IS COMPLEX</vt:lpstr>
      <vt:lpstr>WAYS TO ADD NON-LINEARITY</vt:lpstr>
      <vt:lpstr>Feature Engineering is not always possible</vt:lpstr>
      <vt:lpstr>NATURAL DATA IS HIGH DIMENSIONAL</vt:lpstr>
      <vt:lpstr>NATURAL FEATURES ARE DIFFICULT TO DESCRIBE</vt:lpstr>
      <vt:lpstr>SOLUTION: REPRESENTATION LEARNING</vt:lpstr>
      <vt:lpstr>NEURAL NETWORKS</vt:lpstr>
      <vt:lpstr>NEURAL NETWORKS</vt:lpstr>
      <vt:lpstr>A MATRIX MULTIPLICATION REPRESENTS A LINEAR TRANSFORMATION</vt:lpstr>
      <vt:lpstr>NEURAL NETWORKS</vt:lpstr>
      <vt:lpstr>NEURAL NETWORKS</vt:lpstr>
      <vt:lpstr>NEURAL NETWORKS</vt:lpstr>
      <vt:lpstr>ACTIVATION FUNCTIONS</vt:lpstr>
      <vt:lpstr>NEURAL NETWORKS</vt:lpstr>
      <vt:lpstr>GETTING A VALID PROBABILITY DISTRIBUTION OVER THE CLASSES</vt:lpstr>
      <vt:lpstr>NEXT STEPS</vt:lpstr>
      <vt:lpstr>TRAINING A NEURAL NETWORK</vt:lpstr>
      <vt:lpstr>FINDING OUT THE CONTRIBUTION OF EACH NEURON</vt:lpstr>
      <vt:lpstr>BACKPROPAGATION (CHAIN RULE)</vt:lpstr>
      <vt:lpstr>GRADIENT DESCENT</vt:lpstr>
      <vt:lpstr>INTUITION BEHIND GRADIENT DESCENT</vt:lpstr>
      <vt:lpstr>CAN WE DO BETTER?</vt:lpstr>
      <vt:lpstr>A CAT</vt:lpstr>
      <vt:lpstr>THE SAME CAT</vt:lpstr>
      <vt:lpstr>SAME…</vt:lpstr>
      <vt:lpstr>WE GET IT! STOP IT NOW</vt:lpstr>
      <vt:lpstr>DIFFERING WORDS AND LENGTHS BUT SAME MEANING</vt:lpstr>
      <vt:lpstr>LEARNING BETTER IMAGE REPRESENTATIONS</vt:lpstr>
      <vt:lpstr>LEARNING BETTER TEXT REPRESENTATIONS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 APPROACHES TO CLASSIFICATION</dc:title>
  <dc:creator>Arora, Himanshu I.</dc:creator>
  <cp:lastModifiedBy>Arora, Himanshu I.</cp:lastModifiedBy>
  <cp:revision>26</cp:revision>
  <dcterms:created xsi:type="dcterms:W3CDTF">2019-01-10T07:23:43Z</dcterms:created>
  <dcterms:modified xsi:type="dcterms:W3CDTF">2019-01-12T02:56:27Z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c0f418-96a4-4caf-9d7c-ccc5ec7f9d91_Enabled">
    <vt:lpwstr>True</vt:lpwstr>
  </property>
  <property fmtid="{D5CDD505-2E9C-101B-9397-08002B2CF9AE}" pid="3" name="MSIP_Label_1bc0f418-96a4-4caf-9d7c-ccc5ec7f9d91_SiteId">
    <vt:lpwstr>e0793d39-0939-496d-b129-198edd916feb</vt:lpwstr>
  </property>
  <property fmtid="{D5CDD505-2E9C-101B-9397-08002B2CF9AE}" pid="4" name="MSIP_Label_1bc0f418-96a4-4caf-9d7c-ccc5ec7f9d91_Owner">
    <vt:lpwstr>himanshu.i.arora@accenture.com</vt:lpwstr>
  </property>
  <property fmtid="{D5CDD505-2E9C-101B-9397-08002B2CF9AE}" pid="5" name="MSIP_Label_1bc0f418-96a4-4caf-9d7c-ccc5ec7f9d91_SetDate">
    <vt:lpwstr>2019-01-12T02:26:54.1942392Z</vt:lpwstr>
  </property>
  <property fmtid="{D5CDD505-2E9C-101B-9397-08002B2CF9AE}" pid="6" name="MSIP_Label_1bc0f418-96a4-4caf-9d7c-ccc5ec7f9d91_Name">
    <vt:lpwstr>Unrestricted</vt:lpwstr>
  </property>
  <property fmtid="{D5CDD505-2E9C-101B-9397-08002B2CF9AE}" pid="7" name="MSIP_Label_1bc0f418-96a4-4caf-9d7c-ccc5ec7f9d91_Application">
    <vt:lpwstr>Microsoft Azure Information Protection</vt:lpwstr>
  </property>
  <property fmtid="{D5CDD505-2E9C-101B-9397-08002B2CF9AE}" pid="8" name="MSIP_Label_1bc0f418-96a4-4caf-9d7c-ccc5ec7f9d91_Extended_MSFT_Method">
    <vt:lpwstr>Manual</vt:lpwstr>
  </property>
  <property fmtid="{D5CDD505-2E9C-101B-9397-08002B2CF9AE}" pid="9" name="Sensitivity">
    <vt:lpwstr>Unrestricted</vt:lpwstr>
  </property>
</Properties>
</file>